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47" r:id="rId2"/>
    <p:sldId id="496" r:id="rId3"/>
    <p:sldId id="508" r:id="rId4"/>
    <p:sldId id="515" r:id="rId5"/>
    <p:sldId id="517" r:id="rId6"/>
    <p:sldId id="516" r:id="rId7"/>
    <p:sldId id="491" r:id="rId8"/>
    <p:sldId id="355" r:id="rId9"/>
  </p:sldIdLst>
  <p:sldSz cx="9144000" cy="5143500" type="screen16x9"/>
  <p:notesSz cx="6858000" cy="9144000"/>
  <p:embeddedFontLst>
    <p:embeddedFont>
      <p:font typeface="MS PGothic" pitchFamily="34" charset="-128"/>
      <p:regular r:id="rId12"/>
    </p:embeddedFont>
    <p:embeddedFont>
      <p:font typeface="Open Sans Extrabold" charset="0"/>
      <p:bold r:id="rId13"/>
      <p:boldItalic r:id="rId14"/>
    </p:embeddedFont>
    <p:embeddedFont>
      <p:font typeface="Franklin Gothic Demi Cond" charset="0"/>
      <p:regular r:id="rId15"/>
    </p:embeddedFont>
    <p:embeddedFont>
      <p:font typeface="Open Sans Semibold" charset="0"/>
      <p:bold r:id="rId16"/>
      <p:boldItalic r:id="rId17"/>
    </p:embeddedFont>
    <p:embeddedFont>
      <p:font typeface="Open Sans bold" charset="0"/>
      <p:bold r:id="rId18"/>
    </p:embeddedFont>
    <p:embeddedFont>
      <p:font typeface="Open Sans" charset="0"/>
      <p:regular r:id="rId19"/>
      <p:bold r:id="rId20"/>
      <p:italic r:id="rId21"/>
      <p:boldItalic r:id="rId22"/>
    </p:embeddedFont>
    <p:embeddedFont>
      <p:font typeface="Myriad Arabic" charset="-78"/>
      <p:regular r:id="rId23"/>
      <p:bold r:id="rId24"/>
      <p:italic r:id="rId25"/>
      <p:boldItalic r:id="rId26"/>
    </p:embeddedFont>
    <p:embeddedFont>
      <p:font typeface="PT Sans" charset="-52"/>
      <p:regular r:id="rId27"/>
      <p:bold r:id="rId28"/>
      <p:italic r:id="rId29"/>
      <p:boldItalic r:id="rId30"/>
    </p:embeddedFont>
    <p:embeddedFont>
      <p:font typeface="Franklin Gothic Book" charset="0"/>
      <p:regular r:id="rId31"/>
      <p:italic r:id="rId32"/>
    </p:embeddedFont>
    <p:embeddedFont>
      <p:font typeface="Franklin Gothic Medium" pitchFamily="34" charset="0"/>
      <p:regular r:id="rId33"/>
      <p: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Tahoma" pitchFamily="34" charset="0"/>
      <p:regular r:id="rId39"/>
      <p:bold r:id="rId4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746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9" d="100"/>
          <a:sy n="99" d="100"/>
        </p:scale>
        <p:origin x="-76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8980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8860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9678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9364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9799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12/07/2017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“функция”</a:t>
            </a:r>
          </a:p>
          <a:p>
            <a:pPr algn="l" fontAlgn="auto">
              <a:spcAft>
                <a:spcPts val="0"/>
              </a:spcAft>
              <a:defRPr/>
            </a:pP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192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именованный блок кода, который определяется единожды и может вызываться многократно. Функция может иметь параметры, или аргументы, значения которых определяется при её вызове. Параметры могут использоваться внутри функции для осуществления каких-либо действий или вычисления возвращаемого значения.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3" y="3232045"/>
            <a:ext cx="1325281" cy="690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596723"/>
            <a:ext cx="1195820" cy="1675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181140"/>
            <a:ext cx="1132168" cy="780602"/>
          </a:xfrm>
          <a:prstGeom prst="rect">
            <a:avLst/>
          </a:prstGeom>
        </p:spPr>
      </p:pic>
      <p:cxnSp>
        <p:nvCxnSpPr>
          <p:cNvPr id="11" name="Прямая со стрелкой 8"/>
          <p:cNvCxnSpPr/>
          <p:nvPr/>
        </p:nvCxnSpPr>
        <p:spPr>
          <a:xfrm>
            <a:off x="2951820" y="3556671"/>
            <a:ext cx="586775" cy="0"/>
          </a:xfrm>
          <a:prstGeom prst="straightConnector1">
            <a:avLst/>
          </a:prstGeom>
          <a:ln w="38100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8"/>
          <p:cNvCxnSpPr/>
          <p:nvPr/>
        </p:nvCxnSpPr>
        <p:spPr>
          <a:xfrm>
            <a:off x="5433027" y="3554802"/>
            <a:ext cx="586775" cy="0"/>
          </a:xfrm>
          <a:prstGeom prst="straightConnector1">
            <a:avLst/>
          </a:prstGeom>
          <a:ln w="38100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Создание функций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6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Существуют 2 способа создания функций: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Declaration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(стандартное объявление) 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(как литерал).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394" t="31100" r="24997" b="52544"/>
          <a:stretch/>
        </p:blipFill>
        <p:spPr>
          <a:xfrm>
            <a:off x="702964" y="2967055"/>
            <a:ext cx="2896928" cy="1082994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0394" t="49505" r="24997" b="34138"/>
          <a:stretch/>
        </p:blipFill>
        <p:spPr>
          <a:xfrm>
            <a:off x="5544108" y="2967055"/>
            <a:ext cx="2896928" cy="1082994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2" name="Прямая со стрелкой 8"/>
          <p:cNvCxnSpPr>
            <a:stCxn id="33" idx="3"/>
          </p:cNvCxnSpPr>
          <p:nvPr/>
        </p:nvCxnSpPr>
        <p:spPr>
          <a:xfrm>
            <a:off x="5376723" y="2235553"/>
            <a:ext cx="995477" cy="731502"/>
          </a:xfrm>
          <a:prstGeom prst="bentConnector3">
            <a:avLst>
              <a:gd name="adj1" fmla="val 9975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1273" y="2081664"/>
            <a:ext cx="164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Название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71900" y="2397893"/>
            <a:ext cx="176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Параметры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87982" y="4136181"/>
            <a:ext cx="164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Вызов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>
            <a:stCxn id="34" idx="3"/>
          </p:cNvCxnSpPr>
          <p:nvPr/>
        </p:nvCxnSpPr>
        <p:spPr>
          <a:xfrm>
            <a:off x="5436096" y="2551782"/>
            <a:ext cx="2448272" cy="494284"/>
          </a:xfrm>
          <a:prstGeom prst="bentConnector3">
            <a:avLst>
              <a:gd name="adj1" fmla="val 9979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8"/>
          <p:cNvCxnSpPr>
            <a:stCxn id="33" idx="1"/>
          </p:cNvCxnSpPr>
          <p:nvPr/>
        </p:nvCxnSpPr>
        <p:spPr>
          <a:xfrm rot="10800000" flipV="1">
            <a:off x="1943709" y="2235552"/>
            <a:ext cx="1787565" cy="780187"/>
          </a:xfrm>
          <a:prstGeom prst="bentConnector3">
            <a:avLst>
              <a:gd name="adj1" fmla="val 9987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>
            <a:stCxn id="34" idx="1"/>
          </p:cNvCxnSpPr>
          <p:nvPr/>
        </p:nvCxnSpPr>
        <p:spPr>
          <a:xfrm rot="10800000" flipV="1">
            <a:off x="2491740" y="2551782"/>
            <a:ext cx="1180160" cy="480978"/>
          </a:xfrm>
          <a:prstGeom prst="bentConnector3">
            <a:avLst>
              <a:gd name="adj1" fmla="val 99717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8"/>
          <p:cNvCxnSpPr>
            <a:stCxn id="35" idx="3"/>
          </p:cNvCxnSpPr>
          <p:nvPr/>
        </p:nvCxnSpPr>
        <p:spPr>
          <a:xfrm flipV="1">
            <a:off x="5433432" y="3959942"/>
            <a:ext cx="722744" cy="330128"/>
          </a:xfrm>
          <a:prstGeom prst="bentConnector3">
            <a:avLst>
              <a:gd name="adj1" fmla="val 99553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8"/>
          <p:cNvCxnSpPr>
            <a:stCxn id="35" idx="1"/>
          </p:cNvCxnSpPr>
          <p:nvPr/>
        </p:nvCxnSpPr>
        <p:spPr>
          <a:xfrm rot="10800000">
            <a:off x="1259632" y="3959942"/>
            <a:ext cx="2528350" cy="330128"/>
          </a:xfrm>
          <a:prstGeom prst="bentConnector3">
            <a:avLst>
              <a:gd name="adj1" fmla="val 100029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23928" y="314781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Тело функции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Прямая со стрелкой 8"/>
          <p:cNvCxnSpPr>
            <a:stCxn id="62" idx="1"/>
          </p:cNvCxnSpPr>
          <p:nvPr/>
        </p:nvCxnSpPr>
        <p:spPr>
          <a:xfrm flipH="1">
            <a:off x="3599892" y="3301703"/>
            <a:ext cx="324036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8"/>
          <p:cNvCxnSpPr>
            <a:stCxn id="62" idx="3"/>
          </p:cNvCxnSpPr>
          <p:nvPr/>
        </p:nvCxnSpPr>
        <p:spPr>
          <a:xfrm>
            <a:off x="5220072" y="3301703"/>
            <a:ext cx="324036" cy="74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8046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Создание функций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796136" y="1306781"/>
            <a:ext cx="2808313" cy="2741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Declaration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используются чаще, так как короче, лучше читаются, и их можно вызывать до объявления.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используются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объявления функции в зависимости от условий.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81843"/>
              </p:ext>
            </p:extLst>
          </p:nvPr>
        </p:nvGraphicFramePr>
        <p:xfrm>
          <a:off x="639926" y="1671650"/>
          <a:ext cx="4968552" cy="2068268"/>
        </p:xfrm>
        <a:graphic>
          <a:graphicData uri="http://schemas.openxmlformats.org/drawingml/2006/table">
            <a:tbl>
              <a:tblPr firstRow="1" bandRow="1"/>
              <a:tblGrid>
                <a:gridCol w="2520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 Declaration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 Expression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создаются интерпретатором до выполнения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создаются в момент, когда до них доходит выполнение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нельзя использовать условное объявление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использовать условное объявление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вызвать в месте создания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Можно вызвать в месте создания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90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Аргументы функции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6120172" y="1306782"/>
            <a:ext cx="2484277" cy="313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Функцию можно вызвать с любым количеством аргументов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переданные значения функции хранятся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«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псевдо-массиве»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arguments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Переданные параметры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копируются в локальные переменные функции.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параметр не передан при вызове — он считается равным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4175" y="3687874"/>
            <a:ext cx="27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Параметры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функции: 1, 2, 3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Переданные значения: 1, 2, 3, 4, 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2594" t="30050" r="31100" b="31100"/>
          <a:stretch/>
        </p:blipFill>
        <p:spPr>
          <a:xfrm>
            <a:off x="703006" y="1337081"/>
            <a:ext cx="5222095" cy="2026757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6" name="Isosceles Triangle 15"/>
          <p:cNvSpPr/>
          <p:nvPr/>
        </p:nvSpPr>
        <p:spPr>
          <a:xfrm rot="10800000">
            <a:off x="2954013" y="3505050"/>
            <a:ext cx="720080" cy="144016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3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Функции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Возвращаемое значение функции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2"/>
            <a:ext cx="8079431" cy="667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Функции могут содержать в своем теле директиву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она была вызвана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без значения, или функция завершилась без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её результат равен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413" t="24801" r="69884" b="59019"/>
          <a:stretch/>
        </p:blipFill>
        <p:spPr>
          <a:xfrm>
            <a:off x="2201556" y="2522260"/>
            <a:ext cx="2340260" cy="1138886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1413" t="46183" r="69884" b="37750"/>
          <a:stretch/>
        </p:blipFill>
        <p:spPr>
          <a:xfrm>
            <a:off x="5850666" y="2502722"/>
            <a:ext cx="2340260" cy="113087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91580" y="3359627"/>
            <a:ext cx="99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undefined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6792" y="3351373"/>
            <a:ext cx="99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“Hello!”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2" name="Прямая со стрелкой 8"/>
          <p:cNvCxnSpPr>
            <a:stCxn id="11" idx="3"/>
          </p:cNvCxnSpPr>
          <p:nvPr/>
        </p:nvCxnSpPr>
        <p:spPr>
          <a:xfrm flipV="1">
            <a:off x="5484170" y="3501974"/>
            <a:ext cx="366496" cy="328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8"/>
          <p:cNvCxnSpPr>
            <a:stCxn id="10" idx="3"/>
          </p:cNvCxnSpPr>
          <p:nvPr/>
        </p:nvCxnSpPr>
        <p:spPr>
          <a:xfrm>
            <a:off x="1788958" y="3513516"/>
            <a:ext cx="412598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125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map3.jpg"/>
          <p:cNvPicPr>
            <a:picLocks noGrp="1" noChangeAspect="1"/>
          </p:cNvPicPr>
          <p:nvPr>
            <p:ph type="pic" sz="quarter" idx="59"/>
          </p:nvPr>
        </p:nvPicPr>
        <p:blipFill>
          <a:blip r:embed="rId2" cstate="print"/>
          <a:srcRect l="53" r="53"/>
          <a:stretch>
            <a:fillRect/>
          </a:stretch>
        </p:blipFill>
        <p:spPr>
          <a:xfrm>
            <a:off x="0" y="1971836"/>
            <a:ext cx="9144000" cy="2724150"/>
          </a:xfrm>
        </p:spPr>
      </p:pic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8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ул. Кутузова, 18/7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ru-RU" sz="1200" dirty="0" err="1" smtClean="0">
                <a:solidFill>
                  <a:schemeClr val="bg1"/>
                </a:solidFill>
              </a:rPr>
              <a:t>оф</a:t>
            </a:r>
            <a:r>
              <a:rPr lang="ru-RU" sz="1200" dirty="0" smtClean="0">
                <a:solidFill>
                  <a:schemeClr val="bg1"/>
                </a:solidFill>
              </a:rPr>
              <a:t>. 301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B8F9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53486</TotalTime>
  <Words>296</Words>
  <Application>Microsoft Office PowerPoint</Application>
  <PresentationFormat>Экран (16:9)</PresentationFormat>
  <Paragraphs>62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25" baseType="lpstr">
      <vt:lpstr>Arial</vt:lpstr>
      <vt:lpstr>MS PGothic</vt:lpstr>
      <vt:lpstr>Open Sans Extrabold</vt:lpstr>
      <vt:lpstr>Franklin Gothic Demi Cond</vt:lpstr>
      <vt:lpstr>Open Sans Semibold</vt:lpstr>
      <vt:lpstr>Open Sans bold</vt:lpstr>
      <vt:lpstr>Open Sans</vt:lpstr>
      <vt:lpstr>Myriad Arabic</vt:lpstr>
      <vt:lpstr>PT Sans</vt:lpstr>
      <vt:lpstr>Franklin Gothic Book</vt:lpstr>
      <vt:lpstr>Franklin Gothic Medium</vt:lpstr>
      <vt:lpstr>Calibri</vt:lpstr>
      <vt:lpstr>Tahoma</vt:lpstr>
      <vt:lpstr>Mission Gothic Regular</vt:lpstr>
      <vt:lpstr>Nexa Bold</vt:lpstr>
      <vt:lpstr>Mission Gothic Black</vt:lpstr>
      <vt:lpstr>Office Theme</vt:lpstr>
      <vt:lpstr>Презентация PowerPoint</vt:lpstr>
      <vt:lpstr>Функции</vt:lpstr>
      <vt:lpstr>Функции</vt:lpstr>
      <vt:lpstr>Функции</vt:lpstr>
      <vt:lpstr>Функции</vt:lpstr>
      <vt:lpstr>Функции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Paul</cp:lastModifiedBy>
  <cp:revision>872</cp:revision>
  <dcterms:created xsi:type="dcterms:W3CDTF">2013-04-14T18:18:29Z</dcterms:created>
  <dcterms:modified xsi:type="dcterms:W3CDTF">2017-07-12T18:28:56Z</dcterms:modified>
</cp:coreProperties>
</file>